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7" r:id="rId4"/>
    <p:sldId id="273" r:id="rId5"/>
    <p:sldId id="286" r:id="rId6"/>
    <p:sldId id="277" r:id="rId7"/>
    <p:sldId id="274" r:id="rId8"/>
    <p:sldId id="266" r:id="rId9"/>
    <p:sldId id="276" r:id="rId10"/>
    <p:sldId id="275" r:id="rId11"/>
    <p:sldId id="288" r:id="rId12"/>
    <p:sldId id="289" r:id="rId13"/>
    <p:sldId id="298" r:id="rId14"/>
    <p:sldId id="295" r:id="rId15"/>
    <p:sldId id="296" r:id="rId16"/>
    <p:sldId id="265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88D"/>
    <a:srgbClr val="FA8428"/>
    <a:srgbClr val="B52823"/>
    <a:srgbClr val="43A0C3"/>
    <a:srgbClr val="B52A24"/>
    <a:srgbClr val="CC79A7"/>
    <a:srgbClr val="439FC3"/>
    <a:srgbClr val="76A88D"/>
    <a:srgbClr val="FA84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60"/>
  </p:normalViewPr>
  <p:slideViewPr>
    <p:cSldViewPr snapToGrid="0" snapToObjects="1" showGuides="1">
      <p:cViewPr>
        <p:scale>
          <a:sx n="86" d="100"/>
          <a:sy n="86" d="100"/>
        </p:scale>
        <p:origin x="2056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41457-5238-044D-90F8-51CF1BDB0A62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1819-EC66-3745-B0F6-96239837F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baseline="0" dirty="0" smtClean="0"/>
              <a:t> scheme</a:t>
            </a:r>
          </a:p>
          <a:p>
            <a:endParaRPr lang="en-US" baseline="0" dirty="0" smtClean="0"/>
          </a:p>
          <a:p>
            <a:r>
              <a:rPr lang="en-US" dirty="0" smtClean="0"/>
              <a:t>black = "black”</a:t>
            </a:r>
          </a:p>
          <a:p>
            <a:r>
              <a:rPr lang="en-US" dirty="0" smtClean="0"/>
              <a:t>blue = "#439FC3”</a:t>
            </a:r>
          </a:p>
          <a:p>
            <a:r>
              <a:rPr lang="en-US" dirty="0" smtClean="0"/>
              <a:t>green = "#397262”</a:t>
            </a:r>
          </a:p>
          <a:p>
            <a:r>
              <a:rPr lang="en-US" dirty="0" smtClean="0"/>
              <a:t>orange = "#F9842A”</a:t>
            </a:r>
          </a:p>
          <a:p>
            <a:r>
              <a:rPr lang="en-US" dirty="0" smtClean="0"/>
              <a:t>red = "#B52A24”</a:t>
            </a:r>
          </a:p>
          <a:p>
            <a:r>
              <a:rPr lang="en-US" dirty="0" smtClean="0"/>
              <a:t>pink = "#CC79A7"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Doud</a:t>
            </a:r>
            <a:r>
              <a:rPr lang="en-US" dirty="0" smtClean="0"/>
              <a:t>, stringency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</a:t>
            </a:r>
            <a:r>
              <a:rPr lang="en-US" baseline="0" dirty="0" smtClean="0"/>
              <a:t>e stringency 1.46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Average,</a:t>
            </a:r>
            <a:r>
              <a:rPr lang="en-US" baseline="0" dirty="0" smtClean="0"/>
              <a:t> stringency 1.82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B1819-EC66-3745-B0F6-96239837F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4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276C-B1E4-C248-96AA-E20267F7BF24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22D-B7A4-564B-9EC8-3D89DC6A9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9" Type="http://schemas.openxmlformats.org/officeDocument/2006/relationships/image" Target="../media/image43.png"/><Relationship Id="rId1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1.png"/><Relationship Id="rId6" Type="http://schemas.openxmlformats.org/officeDocument/2006/relationships/image" Target="../media/image250.png"/><Relationship Id="rId7" Type="http://schemas.openxmlformats.org/officeDocument/2006/relationships/image" Target="../media/image35.png"/><Relationship Id="rId8" Type="http://schemas.openxmlformats.org/officeDocument/2006/relationships/image" Target="../media/image270.png"/><Relationship Id="rId9" Type="http://schemas.openxmlformats.org/officeDocument/2006/relationships/image" Target="../media/image280.png"/><Relationship Id="rId1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30.pn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79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21" y="2121171"/>
            <a:ext cx="11832087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Experimentally Informed Site-Specific Substitution Models Substantially Deepen Divergence Estimates </a:t>
            </a:r>
          </a:p>
        </p:txBody>
      </p:sp>
    </p:spTree>
    <p:extLst>
      <p:ext uri="{BB962C8B-B14F-4D97-AF65-F5344CB8AC3E}">
        <p14:creationId xmlns:p14="http://schemas.microsoft.com/office/powerpoint/2010/main" val="94882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Comparison Trees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59543" y="-422970"/>
            <a:ext cx="8526542" cy="7235250"/>
            <a:chOff x="2259543" y="-422970"/>
            <a:chExt cx="8526542" cy="7235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3"/>
            <a:stretch/>
          </p:blipFill>
          <p:spPr>
            <a:xfrm>
              <a:off x="2259543" y="534161"/>
              <a:ext cx="3920724" cy="607117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3033226" y="-422970"/>
              <a:ext cx="7752859" cy="7235250"/>
              <a:chOff x="3033226" y="-422970"/>
              <a:chExt cx="7752859" cy="72352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33226" y="-45720"/>
                <a:ext cx="7752859" cy="6858000"/>
                <a:chOff x="3033226" y="-45720"/>
                <a:chExt cx="7752859" cy="6858000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3033226" y="358700"/>
                  <a:ext cx="2489784" cy="5544633"/>
                  <a:chOff x="2736344" y="358700"/>
                  <a:chExt cx="2489784" cy="5544633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653262" y="358700"/>
                    <a:ext cx="7857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229268" y="2092661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 smtClean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(H1)</a:t>
                    </a:r>
                    <a:endParaRPr lang="en-US" b="1" dirty="0">
                      <a:solidFill>
                        <a:srgbClr val="43A0C3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229268" y="3814590"/>
                    <a:ext cx="15472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FA8428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(H3)</a:t>
                    </a:r>
                    <a:endParaRPr lang="en-US" b="1" dirty="0">
                      <a:solidFill>
                        <a:srgbClr val="FA8428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736344" y="5534001"/>
                    <a:ext cx="248978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b="1" dirty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 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(H1+H3 </a:t>
                    </a:r>
                    <a:r>
                      <a:rPr lang="en-US" b="1" dirty="0" err="1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avg</a:t>
                    </a:r>
                    <a:r>
                      <a:rPr lang="en-US" b="1" dirty="0" smtClean="0">
                        <a:solidFill>
                          <a:srgbClr val="75A88D"/>
                        </a:solidFill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b="1" dirty="0">
                      <a:solidFill>
                        <a:srgbClr val="75A88D"/>
                      </a:solidFill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5180" y="-45720"/>
                  <a:ext cx="4900905" cy="6858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 smtClean="0">
                          <a:solidFill>
                            <a:srgbClr val="43A0C3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500" i="1" smtClean="0">
                              <a:solidFill>
                                <a:srgbClr val="43A0C3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500" dirty="0">
                        <a:solidFill>
                          <a:srgbClr val="43A0C3"/>
                        </a:solidFill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48073" y="1710235"/>
                      <a:ext cx="1858403" cy="3231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311" t="-3774" b="-207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riangle 17"/>
                <p:cNvSpPr/>
                <p:nvPr/>
              </p:nvSpPr>
              <p:spPr>
                <a:xfrm flipH="1">
                  <a:off x="7267716" y="4438890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7115747" y="2198036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10279540" y="2199930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riangle 21"/>
                <p:cNvSpPr/>
                <p:nvPr/>
              </p:nvSpPr>
              <p:spPr>
                <a:xfrm flipH="1">
                  <a:off x="10480478" y="4393832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717585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10209143" y="5649142"/>
                  <a:ext cx="105023" cy="10502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riangle 27"/>
                <p:cNvSpPr/>
                <p:nvPr/>
              </p:nvSpPr>
              <p:spPr>
                <a:xfrm flipH="1">
                  <a:off x="7280876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riangle 28"/>
                <p:cNvSpPr/>
                <p:nvPr/>
              </p:nvSpPr>
              <p:spPr>
                <a:xfrm flipH="1">
                  <a:off x="10358651" y="6127111"/>
                  <a:ext cx="121827" cy="10502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915891" y="0"/>
                <a:ext cx="748145" cy="207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18337" y="-45720"/>
                <a:ext cx="979855" cy="225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48073" y="1710236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909885" y="1725650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870524" y="3429762"/>
                <a:ext cx="1357831" cy="274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335632" y="3402710"/>
                <a:ext cx="1625786" cy="301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923044" y="5121020"/>
                <a:ext cx="1586119" cy="344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418337" y="5073211"/>
                <a:ext cx="1790806" cy="304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76249" y="-409523"/>
                <a:ext cx="20617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Yu Gothic" charset="-128"/>
                    <a:ea typeface="Yu Gothic" charset="-128"/>
                    <a:cs typeface="Yu Gothic" charset="-128"/>
                  </a:rPr>
                  <a:t>No rate variation</a:t>
                </a:r>
                <a:endParaRPr lang="en-US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𝜞𝝎</m:t>
                        </m:r>
                      </m:oMath>
                    </a14:m>
                    <a:r>
                      <a:rPr lang="en-US" b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rate variation</a:t>
                    </a:r>
                    <a:endParaRPr lang="en-US" b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681" y="-422970"/>
                    <a:ext cx="207620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0000" r="-205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310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Competing effects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615776" y="-1443633"/>
            <a:ext cx="8617768" cy="8421578"/>
            <a:chOff x="-615776" y="-1443633"/>
            <a:chExt cx="8617768" cy="842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2"/>
            <a:stretch/>
          </p:blipFill>
          <p:spPr>
            <a:xfrm>
              <a:off x="-512618" y="-1071570"/>
              <a:ext cx="3657600" cy="34881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-512618" y="3320345"/>
              <a:ext cx="3657600" cy="3468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163" y="-754828"/>
              <a:ext cx="3204411" cy="3204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18" y="3773534"/>
              <a:ext cx="3204411" cy="3204411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2345036" y="-754828"/>
              <a:ext cx="400110" cy="1481367"/>
              <a:chOff x="2053865" y="3926215"/>
              <a:chExt cx="400110" cy="1481367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229487" y="3926215"/>
                <a:ext cx="1443" cy="9797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5400000">
                <a:off x="1956402" y="491001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603271" y="-737334"/>
              <a:ext cx="400110" cy="3428339"/>
              <a:chOff x="2240791" y="3926215"/>
              <a:chExt cx="400110" cy="3428339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2419111" y="3926215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5400000">
                <a:off x="1599910" y="631356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861507" y="-754828"/>
              <a:ext cx="400110" cy="3720219"/>
              <a:chOff x="2412070" y="3926215"/>
              <a:chExt cx="400110" cy="3720219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556351" y="3926215"/>
                <a:ext cx="6915" cy="30903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5400000">
                <a:off x="2266517" y="7100772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45036" y="5011457"/>
              <a:ext cx="400110" cy="1370770"/>
              <a:chOff x="2137443" y="1426417"/>
              <a:chExt cx="400110" cy="137077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2314553" y="1940503"/>
                <a:ext cx="801" cy="8566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5400000">
                <a:off x="2039980" y="1523880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603271" y="3295293"/>
              <a:ext cx="400110" cy="3443054"/>
              <a:chOff x="2342465" y="-289747"/>
              <a:chExt cx="400110" cy="344305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520871" y="1322417"/>
                <a:ext cx="3326" cy="18308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5400000">
                <a:off x="1701584" y="351134"/>
                <a:ext cx="16818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861507" y="3068757"/>
              <a:ext cx="400110" cy="3677399"/>
              <a:chOff x="2501992" y="-529052"/>
              <a:chExt cx="400110" cy="367739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658349" y="84354"/>
                <a:ext cx="11590" cy="30639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5400000">
                <a:off x="2356439" y="-383499"/>
                <a:ext cx="691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 flipH="1">
              <a:off x="2303247" y="-261149"/>
              <a:ext cx="105023" cy="1050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/>
            <p:cNvSpPr/>
            <p:nvPr/>
          </p:nvSpPr>
          <p:spPr>
            <a:xfrm flipH="1">
              <a:off x="2354768" y="5592699"/>
              <a:ext cx="121827" cy="10502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=2.08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582" y="4104108"/>
                  <a:ext cx="123739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278582" y="3818312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=1.73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670" y="5125433"/>
                  <a:ext cx="1237390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6339670" y="483963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=1.44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72" y="6231726"/>
                  <a:ext cx="123739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6331572" y="594593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=1.56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112" y="-424595"/>
                  <a:ext cx="12373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408112" y="-71039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low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=1.34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200" y="596730"/>
                  <a:ext cx="12373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6469200" y="310934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intermediate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=1.21</m:t>
                        </m:r>
                      </m:oMath>
                    </m:oMathPara>
                  </a14:m>
                  <a:endParaRPr lang="en-US" sz="2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2" y="1703023"/>
                  <a:ext cx="12373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6461102" y="141722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Yu Gothic" charset="-128"/>
                  <a:ea typeface="Yu Gothic" charset="-128"/>
                  <a:cs typeface="Yu Gothic" charset="-128"/>
                </a:rPr>
                <a:t>high</a:t>
              </a:r>
              <a:endParaRPr lang="en-US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615776" y="2780921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(H3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526149" y="-1443633"/>
              <a:ext cx="288091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ExpCM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(H1 </a:t>
              </a:r>
              <a:r>
                <a:rPr lang="en-US" sz="2500" b="1" dirty="0" err="1" smtClean="0">
                  <a:latin typeface="Yu Gothic" charset="-128"/>
                  <a:ea typeface="Yu Gothic" charset="-128"/>
                  <a:cs typeface="Yu Gothic" charset="-128"/>
                </a:rPr>
                <a:t>prefs</a:t>
              </a:r>
              <a:r>
                <a:rPr lang="en-US" sz="2500" b="1" dirty="0" smtClean="0">
                  <a:latin typeface="Yu Gothic" charset="-128"/>
                  <a:ea typeface="Yu Gothic" charset="-128"/>
                  <a:cs typeface="Yu Gothic" charset="-128"/>
                </a:rPr>
                <a:t>)</a:t>
              </a:r>
              <a:endParaRPr lang="en-US" sz="25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5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`</a:t>
            </a:r>
            <a:r>
              <a:rPr lang="en-US" b="1" dirty="0" err="1" smtClean="0">
                <a:solidFill>
                  <a:schemeClr val="bg1"/>
                </a:solidFill>
              </a:rPr>
              <a:t>phylobayes</a:t>
            </a:r>
            <a:r>
              <a:rPr lang="en-US" b="1" dirty="0" smtClean="0">
                <a:solidFill>
                  <a:schemeClr val="bg1"/>
                </a:solidFill>
              </a:rPr>
              <a:t>`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79117" y="0"/>
            <a:ext cx="10312275" cy="7623384"/>
            <a:chOff x="1979117" y="0"/>
            <a:chExt cx="10312275" cy="7623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" b="5432"/>
            <a:stretch/>
          </p:blipFill>
          <p:spPr>
            <a:xfrm>
              <a:off x="2994781" y="0"/>
              <a:ext cx="6530218" cy="6485467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79117" y="955186"/>
              <a:ext cx="10312275" cy="6668198"/>
              <a:chOff x="1826717" y="802786"/>
              <a:chExt cx="10312275" cy="6668198"/>
            </a:xfrm>
          </p:grpSpPr>
          <p:sp>
            <p:nvSpPr>
              <p:cNvPr id="21" name="TextBox 20"/>
              <p:cNvSpPr txBox="1"/>
              <p:nvPr/>
            </p:nvSpPr>
            <p:spPr>
              <a:xfrm flipH="1">
                <a:off x="3941852" y="6455321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phylobayes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 flipH="1">
                <a:off x="-119094" y="2748597"/>
                <a:ext cx="4907286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 (H1+H3 </a:t>
                </a:r>
                <a:r>
                  <a:rPr lang="en-US" sz="3000" b="1" dirty="0" err="1" smtClean="0">
                    <a:latin typeface="Yu Gothic" charset="-128"/>
                    <a:ea typeface="Yu Gothic" charset="-128"/>
                    <a:cs typeface="Yu Gothic" charset="-128"/>
                  </a:rPr>
                  <a:t>avg</a:t>
                </a:r>
                <a:r>
                  <a:rPr lang="en-US" sz="3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) </a:t>
                </a:r>
                <a:r>
                  <a:rPr lang="en-US" sz="30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3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556406" y="1639239"/>
                <a:ext cx="2582586" cy="1363232"/>
                <a:chOff x="9556406" y="1639239"/>
                <a:chExt cx="2582586" cy="1363232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9644420" y="2164703"/>
                  <a:ext cx="2269285" cy="837768"/>
                  <a:chOff x="9750437" y="2230964"/>
                  <a:chExt cx="2269285" cy="837768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9750437" y="2669238"/>
                    <a:ext cx="321934" cy="321934"/>
                  </a:xfrm>
                  <a:prstGeom prst="ellipse">
                    <a:avLst/>
                  </a:prstGeom>
                  <a:solidFill>
                    <a:srgbClr val="FA8428"/>
                  </a:solidFill>
                  <a:ln>
                    <a:solidFill>
                      <a:srgbClr val="FA842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072371" y="2591678"/>
                    <a:ext cx="1947351" cy="477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H3</a:t>
                    </a:r>
                    <a:endParaRPr lang="en-US" sz="25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9750437" y="2230964"/>
                    <a:ext cx="321934" cy="321934"/>
                  </a:xfrm>
                  <a:prstGeom prst="ellipse">
                    <a:avLst/>
                  </a:prstGeom>
                  <a:solidFill>
                    <a:srgbClr val="43A0C3"/>
                  </a:solidFill>
                  <a:ln>
                    <a:solidFill>
                      <a:srgbClr val="43A0C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TextBox 24"/>
                <p:cNvSpPr txBox="1"/>
                <p:nvPr/>
              </p:nvSpPr>
              <p:spPr>
                <a:xfrm>
                  <a:off x="9966353" y="2087143"/>
                  <a:ext cx="194735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H1</a:t>
                  </a:r>
                  <a:endParaRPr lang="en-US" sz="25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556406" y="1639239"/>
                  <a:ext cx="2582586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from</a:t>
                  </a:r>
                  <a:endParaRPr lang="en-US" sz="25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82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</a:rPr>
              <a:t>UPPLEMENTAL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3000" b="1" dirty="0" smtClean="0">
                <a:solidFill>
                  <a:schemeClr val="bg1"/>
                </a:solidFill>
              </a:rPr>
              <a:t>FIGURES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Preference Sets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2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623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figures come from `</a:t>
            </a:r>
            <a:r>
              <a:rPr lang="en-US" dirty="0" err="1" smtClean="0"/>
              <a:t>figures.ipynb</a:t>
            </a:r>
            <a:r>
              <a:rPr lang="en-US" dirty="0" smtClean="0"/>
              <a:t>` in this directory. </a:t>
            </a:r>
          </a:p>
          <a:p>
            <a:r>
              <a:rPr lang="en-US" dirty="0" smtClean="0"/>
              <a:t>If you don’t change the size of the output figure you should be able to plop them into this presentation to produce the final figures.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14481"/>
            <a:ext cx="86233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 Experiments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688842" y="-683641"/>
            <a:ext cx="9071167" cy="11341177"/>
            <a:chOff x="688842" y="-683641"/>
            <a:chExt cx="9071167" cy="11341177"/>
          </a:xfrm>
        </p:grpSpPr>
        <p:grpSp>
          <p:nvGrpSpPr>
            <p:cNvPr id="83" name="Group 82"/>
            <p:cNvGrpSpPr/>
            <p:nvPr/>
          </p:nvGrpSpPr>
          <p:grpSpPr>
            <a:xfrm>
              <a:off x="913423" y="-683640"/>
              <a:ext cx="4470400" cy="4684140"/>
              <a:chOff x="825500" y="-1984980"/>
              <a:chExt cx="4470400" cy="4684140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12"/>
              <a:stretch/>
            </p:blipFill>
            <p:spPr>
              <a:xfrm>
                <a:off x="825500" y="-1948321"/>
                <a:ext cx="4470400" cy="4308927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74236" y="2360606"/>
                <a:ext cx="30651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Normalized branch length</a:t>
                </a:r>
                <a:endParaRPr lang="en-US" sz="16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100803" y="-1026367"/>
                <a:ext cx="1" cy="3732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4223657" y="-1620743"/>
                <a:ext cx="3109" cy="11495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349620" y="-1620743"/>
                <a:ext cx="3110" cy="36501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 rot="5400000">
                <a:off x="3905620" y="-1315077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5400000">
                <a:off x="3759074" y="-143149"/>
                <a:ext cx="9348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4151218" y="-1889922"/>
                <a:ext cx="43633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271921" y="-85552"/>
              <a:ext cx="4488088" cy="4556042"/>
              <a:chOff x="5383823" y="-493127"/>
              <a:chExt cx="4488088" cy="455604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28"/>
              <a:stretch/>
            </p:blipFill>
            <p:spPr>
              <a:xfrm>
                <a:off x="5547561" y="-493127"/>
                <a:ext cx="4324350" cy="3674477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8631452" y="-171625"/>
                <a:ext cx="1078875" cy="496453"/>
                <a:chOff x="8631452" y="-171625"/>
                <a:chExt cx="1078875" cy="496453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8651927" y="-85552"/>
                  <a:ext cx="130053" cy="13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riangle 84"/>
                <p:cNvSpPr/>
                <p:nvPr/>
              </p:nvSpPr>
              <p:spPr>
                <a:xfrm>
                  <a:off x="8631452" y="153448"/>
                  <a:ext cx="174987" cy="15085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8781980" y="-171625"/>
                  <a:ext cx="6078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0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/>
                    <p:cNvSpPr txBox="1"/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0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  <m:r>
                            <a:rPr lang="el-GR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endParaRPr lang="en-US" sz="10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Box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07900" y="78607"/>
                      <a:ext cx="902427" cy="246221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TextBox 88"/>
              <p:cNvSpPr txBox="1"/>
              <p:nvPr/>
            </p:nvSpPr>
            <p:spPr>
              <a:xfrm rot="18494186">
                <a:off x="6400233" y="3181921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Yu Gothic" charset="-128"/>
                    <a:ea typeface="Yu Gothic" charset="-128"/>
                    <a:cs typeface="Yu Gothic" charset="-128"/>
                  </a:rPr>
                  <a:t>l</a:t>
                </a:r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ow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8494186">
                <a:off x="7110139" y="3380035"/>
                <a:ext cx="1088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Yu Gothic" charset="-128"/>
                    <a:ea typeface="Yu Gothic" charset="-128"/>
                    <a:cs typeface="Yu Gothic" charset="-128"/>
                  </a:rPr>
                  <a:t>intermediate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8494186">
                <a:off x="8763730" y="3222062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>
                    <a:latin typeface="Yu Gothic" charset="-128"/>
                    <a:ea typeface="Yu Gothic" charset="-128"/>
                    <a:cs typeface="Yu Gothic" charset="-128"/>
                  </a:rPr>
                  <a:t>high</a:t>
                </a:r>
                <a:endParaRPr lang="en-US" sz="12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𝛽</m:t>
                        </m:r>
                      </m:oMath>
                    </a14:m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value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7940" y="1056463"/>
                    <a:ext cx="96109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0000" t="-5732" r="-26667" b="-19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/>
            <p:cNvGrpSpPr/>
            <p:nvPr/>
          </p:nvGrpSpPr>
          <p:grpSpPr>
            <a:xfrm>
              <a:off x="1540310" y="4391419"/>
              <a:ext cx="8058115" cy="6266117"/>
              <a:chOff x="1184408" y="4527716"/>
              <a:chExt cx="8058115" cy="626611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184408" y="5020801"/>
                <a:ext cx="8058115" cy="5773032"/>
                <a:chOff x="1184408" y="5020801"/>
                <a:chExt cx="8058115" cy="5773032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7" t="12573" r="4125" b="20120"/>
                <a:stretch/>
              </p:blipFill>
              <p:spPr>
                <a:xfrm>
                  <a:off x="1461407" y="5020801"/>
                  <a:ext cx="7405008" cy="546214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5528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7951" y="10516834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>
                  <a:off x="5843499" y="1051683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7597834" y="10516832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978103" y="5669104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5" y="5669104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0" name="TextBox 99"/>
                <p:cNvSpPr txBox="1"/>
                <p:nvPr/>
              </p:nvSpPr>
              <p:spPr>
                <a:xfrm rot="16200000">
                  <a:off x="5067745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 rot="16200000">
                  <a:off x="6889454" y="5669104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978102" y="7487953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38712" y="7487953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222" r="-17778" b="-6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4" name="TextBox 103"/>
                <p:cNvSpPr txBox="1"/>
                <p:nvPr/>
              </p:nvSpPr>
              <p:spPr>
                <a:xfrm rot="16200000">
                  <a:off x="5089395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 rot="16200000">
                  <a:off x="6889454" y="7487952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 rot="16200000">
                  <a:off x="978103" y="93274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094302" y="9327450"/>
                      <a:ext cx="91903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8" name="TextBox 107"/>
                <p:cNvSpPr txBox="1"/>
                <p:nvPr/>
              </p:nvSpPr>
              <p:spPr>
                <a:xfrm rot="16200000">
                  <a:off x="5152568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 rot="16200000">
                  <a:off x="6937196" y="9327450"/>
                  <a:ext cx="5661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8694537" y="5477081"/>
                  <a:ext cx="279470" cy="451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 rot="5400000">
                  <a:off x="8799076" y="9477491"/>
                  <a:ext cx="4716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Yu Gothic" charset="-128"/>
                      <a:ea typeface="Yu Gothic" charset="-128"/>
                      <a:cs typeface="Yu Gothic" charset="-128"/>
                    </a:rPr>
                    <a:t>l</a:t>
                  </a:r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ow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 rot="5400000">
                  <a:off x="8432057" y="7560577"/>
                  <a:ext cx="12346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5400000">
                  <a:off x="8819971" y="5617196"/>
                  <a:ext cx="5373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high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3437882" y="4689928"/>
                <a:ext cx="238066" cy="238066"/>
              </a:xfrm>
              <a:prstGeom prst="ellipse">
                <a:avLst/>
              </a:prstGeom>
              <a:solidFill>
                <a:srgbClr val="43A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628990" y="4655072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847584" y="4527716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205647" y="4680085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79366" y="4645229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913423" y="-646981"/>
              <a:ext cx="449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Yu Gothic" charset="-128"/>
                  <a:ea typeface="Yu Gothic" charset="-128"/>
                  <a:cs typeface="Yu Gothic" charset="-128"/>
                </a:rPr>
                <a:t>A</a:t>
              </a:r>
              <a:endParaRPr lang="en-US" sz="3000" b="1" dirty="0">
                <a:latin typeface="Yu Gothic" charset="-128"/>
                <a:ea typeface="Yu Gothic" charset="-128"/>
                <a:cs typeface="Yu Gothic" charset="-128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52916" y="-683641"/>
              <a:ext cx="4571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B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8842" y="4162420"/>
              <a:ext cx="4603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latin typeface="Yu Gothic" charset="-128"/>
                  <a:ea typeface="Yu Gothic" charset="-128"/>
                  <a:cs typeface="Yu Gothic" charset="-128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5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387245" y="-2034612"/>
            <a:ext cx="14662256" cy="14731873"/>
            <a:chOff x="-1387245" y="-2034612"/>
            <a:chExt cx="14662256" cy="14731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7" b="15111"/>
            <a:stretch/>
          </p:blipFill>
          <p:spPr>
            <a:xfrm>
              <a:off x="-936168" y="6194382"/>
              <a:ext cx="6542065" cy="582172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31" y="-1658292"/>
              <a:ext cx="685800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" t="12798" r="4239" b="19987"/>
            <a:stretch/>
          </p:blipFill>
          <p:spPr>
            <a:xfrm>
              <a:off x="6371102" y="6757533"/>
              <a:ext cx="6241254" cy="46096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b="4653"/>
            <a:stretch/>
          </p:blipFill>
          <p:spPr>
            <a:xfrm>
              <a:off x="-698539" y="-1324942"/>
              <a:ext cx="6514935" cy="6538849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-1387245" y="-2034612"/>
              <a:ext cx="14662256" cy="14731873"/>
              <a:chOff x="-1387245" y="-2034612"/>
              <a:chExt cx="14662256" cy="1473187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-1098175" y="-1246554"/>
                <a:ext cx="6306071" cy="6793603"/>
                <a:chOff x="-1055132" y="-1633450"/>
                <a:chExt cx="6306071" cy="6793603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-919370" y="472109"/>
                  <a:ext cx="233570" cy="1933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2522883" y="2534401"/>
                  <a:ext cx="233570" cy="47464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01535" y="4790821"/>
                  <a:ext cx="48494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Amino-acid divergence from focal sequence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 rot="16200000">
                  <a:off x="-2129785" y="1254023"/>
                  <a:ext cx="2518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Number of sequences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-262093" y="-1633450"/>
                  <a:ext cx="2044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high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262093" y="-708577"/>
                  <a:ext cx="27414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to intermediate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-262093" y="216296"/>
                  <a:ext cx="14253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low divergence</a:t>
                  </a:r>
                  <a:endParaRPr lang="en-US" sz="14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469475" y="5104138"/>
                <a:ext cx="4693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</a:t>
                </a:r>
              </a:p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(average nucleotide substitutions per site)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-1387245" y="6684069"/>
                <a:ext cx="6546486" cy="6013192"/>
                <a:chOff x="-1162854" y="6423891"/>
                <a:chExt cx="6546486" cy="601319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-1162854" y="8312108"/>
                  <a:ext cx="6080698" cy="4124975"/>
                  <a:chOff x="-1162854" y="8312108"/>
                  <a:chExt cx="6080698" cy="41249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03340" y="11769159"/>
                    <a:ext cx="5132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low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9119" y="11766388"/>
                    <a:ext cx="13821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intermediate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29221" y="11760480"/>
                    <a:ext cx="58862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high</a:t>
                    </a:r>
                    <a:endParaRPr lang="en-US" sz="16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26635" y="12067751"/>
                    <a:ext cx="36070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Divergence from focal sequence</a:t>
                    </a:r>
                    <a:endParaRPr lang="en-US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sz="2500" i="1" dirty="0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𝛽</m:t>
                            </m:r>
                          </m:oMath>
                        </a14:m>
                        <a:r>
                          <a:rPr lang="en-US" sz="2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</a:t>
                        </a:r>
                        <a:r>
                          <a:rPr lang="en-US" sz="20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value</a:t>
                        </a:r>
                        <a:endParaRPr lang="en-US" sz="20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" name="TextBox 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-1477556" y="8626810"/>
                        <a:ext cx="1106457" cy="477054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4945" r="-17722" b="-49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848520" y="7147214"/>
                  <a:ext cx="1535112" cy="307777"/>
                  <a:chOff x="3930246" y="6694734"/>
                  <a:chExt cx="1535112" cy="307777"/>
                </a:xfrm>
              </p:grpSpPr>
              <p:sp>
                <p:nvSpPr>
                  <p:cNvPr id="28" name="Triangle 27"/>
                  <p:cNvSpPr/>
                  <p:nvPr/>
                </p:nvSpPr>
                <p:spPr>
                  <a:xfrm>
                    <a:off x="3930246" y="6715272"/>
                    <a:ext cx="309372" cy="266700"/>
                  </a:xfrm>
                  <a:prstGeom prst="triangl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TextBox 28"/>
                      <p:cNvSpPr txBox="1"/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 err="1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ExpCM</a:t>
                        </a:r>
                        <a:r>
                          <a:rPr lang="en-US" sz="14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+ </a:t>
                        </a:r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Γ</m:t>
                            </m:r>
                            <m:r>
                              <a:rPr lang="el-GR" sz="140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𝜔</m:t>
                            </m:r>
                          </m:oMath>
                        </a14:m>
                        <a:endParaRPr lang="en-US" sz="14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TextBox 2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28353" y="6694734"/>
                        <a:ext cx="1237005" cy="307777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1478" t="-3922" b="-1960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884173" y="6780809"/>
                  <a:ext cx="1048290" cy="307777"/>
                  <a:chOff x="3884173" y="6780809"/>
                  <a:chExt cx="1048290" cy="307777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3884173" y="6815665"/>
                    <a:ext cx="238066" cy="238066"/>
                  </a:xfrm>
                  <a:prstGeom prst="ellipse">
                    <a:avLst/>
                  </a:prstGeom>
                  <a:solidFill>
                    <a:srgbClr val="B661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157892" y="6780809"/>
                    <a:ext cx="7745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endParaRPr lang="en-US" sz="1400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15490" y="6423891"/>
                  <a:ext cx="7296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14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782794" y="6882123"/>
                <a:ext cx="7492217" cy="5226116"/>
                <a:chOff x="5796802" y="6479972"/>
                <a:chExt cx="7492217" cy="52261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42" y="10965760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610"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1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+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12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1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2365" y="10965051"/>
                      <a:ext cx="999184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TextBox 40"/>
                <p:cNvSpPr txBox="1"/>
                <p:nvPr/>
              </p:nvSpPr>
              <p:spPr>
                <a:xfrm>
                  <a:off x="10066178" y="1096505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1510419" y="1096505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YNGKP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5924287" y="6835358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7500796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 rot="16200000">
                  <a:off x="9106684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 rot="16200000">
                  <a:off x="10665505" y="6835358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 rot="16200000">
                  <a:off x="5914306" y="8515779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6200000">
                  <a:off x="7524451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 rot="16200000">
                  <a:off x="9121707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10718963" y="8515779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5924286" y="10001260"/>
                  <a:ext cx="689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6200000">
                  <a:off x="753843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M5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9182856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6200000">
                  <a:off x="10735822" y="10001260"/>
                  <a:ext cx="9877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YNKGP M0</a:t>
                  </a:r>
                  <a:endParaRPr lang="en-US" sz="12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5400000">
                  <a:off x="12401762" y="6935866"/>
                  <a:ext cx="53732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h</a:t>
                  </a:r>
                  <a:r>
                    <a:rPr lang="en-US" sz="1400" dirty="0" smtClean="0">
                      <a:solidFill>
                        <a:srgbClr val="B6611D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igh</a:t>
                  </a:r>
                  <a:endParaRPr lang="en-US" sz="1400" dirty="0">
                    <a:solidFill>
                      <a:srgbClr val="B6611D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5400000">
                  <a:off x="12077090" y="8452033"/>
                  <a:ext cx="123463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A842A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intermediate</a:t>
                  </a:r>
                  <a:endParaRPr lang="en-US" sz="1400" dirty="0">
                    <a:solidFill>
                      <a:srgbClr val="FA842A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5400000">
                  <a:off x="12458605" y="9887440"/>
                  <a:ext cx="47160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FBA564"/>
                      </a:solidFill>
                      <a:latin typeface="Yu Gothic" charset="-128"/>
                      <a:ea typeface="Yu Gothic" charset="-128"/>
                      <a:cs typeface="Yu Gothic" charset="-128"/>
                    </a:rPr>
                    <a:t>low</a:t>
                  </a:r>
                  <a:endParaRPr lang="en-US" sz="1400" dirty="0">
                    <a:solidFill>
                      <a:srgbClr val="FBA564"/>
                    </a:solidFill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 rot="5400000">
                  <a:off x="12137581" y="8331680"/>
                  <a:ext cx="1933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Divergence level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8902141" y="11336756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 rot="16200000">
                  <a:off x="5144540" y="8518429"/>
                  <a:ext cx="167385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latin typeface="Yu Gothic" charset="-128"/>
                      <a:ea typeface="Yu Gothic" charset="-128"/>
                      <a:cs typeface="Yu Gothic" charset="-128"/>
                    </a:rPr>
                    <a:t>Branch length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-728843" y="-2034612"/>
                <a:ext cx="5373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A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357471" y="-2034612"/>
                <a:ext cx="548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Yu Gothic" charset="-128"/>
                    <a:ea typeface="Yu Gothic" charset="-128"/>
                    <a:cs typeface="Yu Gothic" charset="-128"/>
                  </a:rPr>
                  <a:t>B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792425" y="5639553"/>
                <a:ext cx="5533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C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7430" y="5639553"/>
                <a:ext cx="580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Yu Gothic" charset="-128"/>
                    <a:ea typeface="Yu Gothic" charset="-128"/>
                    <a:cs typeface="Yu Gothic" charset="-128"/>
                  </a:rPr>
                  <a:t>D</a:t>
                </a:r>
                <a:endParaRPr lang="en-US" sz="40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308056" y="6340012"/>
                <a:ext cx="238066" cy="23806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499164" y="6305156"/>
                <a:ext cx="494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Yes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717758" y="6177800"/>
                <a:ext cx="166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Yu Gothic" charset="-128"/>
                    <a:ea typeface="Yu Gothic" charset="-128"/>
                    <a:cs typeface="Yu Gothic" charset="-128"/>
                  </a:rPr>
                  <a:t>Branch from focal sequence?</a:t>
                </a:r>
                <a:endParaRPr lang="en-US" sz="1400" b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075821" y="6330169"/>
                <a:ext cx="238066" cy="238066"/>
              </a:xfrm>
              <a:prstGeom prst="ellipse">
                <a:avLst/>
              </a:prstGeom>
              <a:solidFill>
                <a:srgbClr val="BEBEBE"/>
              </a:solidFill>
              <a:ln>
                <a:solidFill>
                  <a:srgbClr val="BEBE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349540" y="6295313"/>
                <a:ext cx="420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Yu Gothic" charset="-128"/>
                    <a:ea typeface="Yu Gothic" charset="-128"/>
                    <a:cs typeface="Yu Gothic" charset="-128"/>
                  </a:rPr>
                  <a:t>No</a:t>
                </a:r>
                <a:endParaRPr lang="en-US" sz="1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11682559" y="-1138711"/>
              <a:ext cx="97339" cy="973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46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</a:rPr>
              <a:t>AIN</a:t>
            </a:r>
            <a:r>
              <a:rPr lang="en-US" b="1" dirty="0" smtClean="0">
                <a:solidFill>
                  <a:schemeClr val="bg1"/>
                </a:solidFill>
              </a:rPr>
              <a:t> F</a:t>
            </a:r>
            <a:r>
              <a:rPr lang="en-US" sz="3000" b="1" dirty="0" smtClean="0">
                <a:solidFill>
                  <a:schemeClr val="bg1"/>
                </a:solidFill>
              </a:rPr>
              <a:t>IGURES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2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 feature comparison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9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006896" y="-3379808"/>
            <a:ext cx="32006044" cy="8746686"/>
            <a:chOff x="-9006896" y="-3379808"/>
            <a:chExt cx="32006044" cy="87466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>
            <a:xfrm>
              <a:off x="-7765681" y="-2704799"/>
              <a:ext cx="7580515" cy="7235687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-9006896" y="-3379808"/>
              <a:ext cx="32006044" cy="8746686"/>
              <a:chOff x="-9006896" y="-3379808"/>
              <a:chExt cx="32006044" cy="87466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139885" y="-3379808"/>
                <a:ext cx="11859263" cy="7410663"/>
                <a:chOff x="11139885" y="-3115668"/>
                <a:chExt cx="11859263" cy="7410663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4588999" y="-2106589"/>
                  <a:ext cx="4528519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Site-specific stationary state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n-US" sz="47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oMath>
                      </a14:m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rate variation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2360" y="-2065665"/>
                      <a:ext cx="3996788" cy="1538883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127" b="-19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" name="TextBox 1"/>
                <p:cNvSpPr txBox="1"/>
                <p:nvPr/>
              </p:nvSpPr>
              <p:spPr>
                <a:xfrm>
                  <a:off x="12693644" y="2065629"/>
                  <a:ext cx="2167581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err="1" smtClean="0">
                      <a:latin typeface="Yu Gothic" charset="-128"/>
                      <a:ea typeface="Yu Gothic" charset="-128"/>
                      <a:cs typeface="Yu Gothic" charset="-128"/>
                    </a:rPr>
                    <a:t>ExpCM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9885" y="3348381"/>
                      <a:ext cx="3721340" cy="8156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6383" t="-17164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" name="TextBox 3"/>
                <p:cNvSpPr txBox="1"/>
                <p:nvPr/>
              </p:nvSpPr>
              <p:spPr>
                <a:xfrm>
                  <a:off x="13177751" y="-423613"/>
                  <a:ext cx="1683474" cy="815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700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GY94</a:t>
                  </a:r>
                  <a:endParaRPr lang="en-US" sz="4700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14929789" y="-573460"/>
                  <a:ext cx="7942667" cy="4868455"/>
                  <a:chOff x="6464709" y="8502220"/>
                  <a:chExt cx="4750247" cy="1786797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6464709" y="9445499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900379" y="9443801"/>
                    <a:ext cx="2314577" cy="372728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464709" y="9914591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464709" y="8502220"/>
                    <a:ext cx="4750247" cy="374426"/>
                    <a:chOff x="5372099" y="2054004"/>
                    <a:chExt cx="4750247" cy="374426"/>
                  </a:xfrm>
                </p:grpSpPr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72099" y="2055702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7807770" y="2054004"/>
                      <a:ext cx="2314576" cy="3727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BEBEB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6464709" y="8974708"/>
                    <a:ext cx="2314577" cy="37272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BEBEB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8900379" y="8973011"/>
                    <a:ext cx="2314577" cy="372728"/>
                  </a:xfrm>
                  <a:prstGeom prst="rect">
                    <a:avLst/>
                  </a:prstGeom>
                  <a:solidFill>
                    <a:srgbClr val="75A88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 +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  <m:r>
                            <a:rPr lang="el-GR" sz="47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23992" y="782875"/>
                      <a:ext cx="3237233" cy="8156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7533" t="-16418" b="-380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/>
                <p:cNvSpPr txBox="1"/>
                <p:nvPr/>
              </p:nvSpPr>
              <p:spPr>
                <a:xfrm>
                  <a:off x="11724664" y="-3115668"/>
                  <a:ext cx="334751" cy="1015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C</a:t>
                  </a:r>
                  <a:endParaRPr lang="en-US" sz="60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206768" y="-3379808"/>
                <a:ext cx="10258062" cy="8746686"/>
                <a:chOff x="-9149952" y="-3161230"/>
                <a:chExt cx="10258062" cy="8746686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9952" y="-1591769"/>
                  <a:ext cx="10258062" cy="7177225"/>
                </a:xfrm>
                <a:prstGeom prst="rect">
                  <a:avLst/>
                </a:prstGeom>
              </p:spPr>
            </p:pic>
            <p:grpSp>
              <p:nvGrpSpPr>
                <p:cNvPr id="48" name="Group 47"/>
                <p:cNvGrpSpPr/>
                <p:nvPr/>
              </p:nvGrpSpPr>
              <p:grpSpPr>
                <a:xfrm>
                  <a:off x="-8690949" y="-3161230"/>
                  <a:ext cx="9357019" cy="2533743"/>
                  <a:chOff x="-8690949" y="-3161230"/>
                  <a:chExt cx="9357019" cy="253374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-8690949" y="-2174407"/>
                    <a:ext cx="9357019" cy="1546920"/>
                    <a:chOff x="-4960206" y="-1974181"/>
                    <a:chExt cx="9357019" cy="1546920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-4960206" y="-1966144"/>
                      <a:ext cx="4823435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Uniform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-136770" y="-1974181"/>
                      <a:ext cx="4533583" cy="15388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47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Site-specific stationary state</a:t>
                      </a:r>
                      <a:endParaRPr lang="en-US" sz="47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8321886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9006896" y="-3379808"/>
                <a:ext cx="8161261" cy="8403568"/>
                <a:chOff x="1834177" y="-3161230"/>
                <a:chExt cx="8161261" cy="840356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834177" y="-3161230"/>
                  <a:ext cx="8161261" cy="3681532"/>
                  <a:chOff x="1330438" y="-3161230"/>
                  <a:chExt cx="8161261" cy="368153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330438" y="-3161230"/>
                    <a:ext cx="334751" cy="101566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0" b="1" dirty="0">
                        <a:latin typeface="Yu Gothic" charset="-128"/>
                        <a:ea typeface="Yu Gothic" charset="-128"/>
                        <a:cs typeface="Yu Gothic" charset="-128"/>
                      </a:rPr>
                      <a:t>A</a:t>
                    </a:r>
                  </a:p>
                </p:txBody>
              </p:sp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5602188" y="-924677"/>
                    <a:ext cx="3889511" cy="1444979"/>
                    <a:chOff x="5985399" y="4787128"/>
                    <a:chExt cx="3889511" cy="1444979"/>
                  </a:xfrm>
                </p:grpSpPr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6552645" y="5447277"/>
                      <a:ext cx="3322265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500" dirty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s</a:t>
                      </a:r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ingle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  <p:sp>
                  <p:nvSpPr>
                    <p:cNvPr id="28" name="Oval 27"/>
                    <p:cNvSpPr/>
                    <p:nvPr/>
                  </p:nvSpPr>
                  <p:spPr>
                    <a:xfrm>
                      <a:off x="5985399" y="4914902"/>
                      <a:ext cx="517401" cy="517401"/>
                    </a:xfrm>
                    <a:prstGeom prst="ellipse">
                      <a:avLst/>
                    </a:prstGeom>
                    <a:solidFill>
                      <a:srgbClr val="43A0C3"/>
                    </a:solidFill>
                    <a:ln>
                      <a:solidFill>
                        <a:srgbClr val="43A0C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  <m:r>
                                  <a:rPr lang="el-GR" sz="45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45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52644" y="4787128"/>
                          <a:ext cx="660738" cy="784830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r="-1834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l-GR" sz="45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oMath>
                        </a14:m>
                        <a:r>
                          <a:rPr lang="en-US" sz="4500" dirty="0" smtClean="0">
                            <a:latin typeface="Yu Gothic" charset="-128"/>
                            <a:ea typeface="Yu Gothic" charset="-128"/>
                            <a:cs typeface="Yu Gothic" charset="-128"/>
                          </a:rPr>
                          <a:t> value</a:t>
                        </a:r>
                        <a:endParaRPr lang="en-US" sz="4500" dirty="0">
                          <a:latin typeface="Yu Gothic" charset="-128"/>
                          <a:ea typeface="Yu Gothic" charset="-128"/>
                          <a:cs typeface="Yu Gothic" charset="-128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xtBox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24747" y="-1588705"/>
                        <a:ext cx="2764772" cy="78483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t="-17188" b="-382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l-GR" sz="4500" i="1" smtClean="0"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𝜔</m:t>
                          </m:r>
                        </m:oMath>
                      </a14:m>
                      <a:r>
                        <a:rPr lang="en-US" sz="45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 value</a:t>
                      </a:r>
                      <a:endParaRPr lang="en-US" sz="45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8486" y="4457508"/>
                      <a:ext cx="2193101" cy="78483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16279" r="-11142" b="-379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Triangle 37"/>
            <p:cNvSpPr/>
            <p:nvPr/>
          </p:nvSpPr>
          <p:spPr>
            <a:xfrm>
              <a:off x="-4792270" y="-370491"/>
              <a:ext cx="569685" cy="491108"/>
            </a:xfrm>
            <a:prstGeom prst="triangle">
              <a:avLst/>
            </a:prstGeom>
            <a:solidFill>
              <a:srgbClr val="FA8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35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Decay to stationary state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22034" y="-1846773"/>
            <a:ext cx="14346002" cy="6761743"/>
            <a:chOff x="-322034" y="-1846773"/>
            <a:chExt cx="14346002" cy="67617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7" t="7753" b="20811"/>
            <a:stretch/>
          </p:blipFill>
          <p:spPr>
            <a:xfrm>
              <a:off x="455075" y="472267"/>
              <a:ext cx="9716894" cy="4034943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-322034" y="-1846773"/>
              <a:ext cx="14346002" cy="6761743"/>
              <a:chOff x="-322034" y="-1846773"/>
              <a:chExt cx="14346002" cy="676174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44613" y="-3127"/>
                <a:ext cx="9167627" cy="417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9406052" y="-1808673"/>
                <a:ext cx="1247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Yu Gothic" charset="-128"/>
                    <a:ea typeface="Yu Gothic" charset="-128"/>
                    <a:cs typeface="Yu Gothic" charset="-128"/>
                  </a:rPr>
                  <a:t>Site in HA</a:t>
                </a:r>
                <a:endParaRPr lang="en-US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Implied </a:t>
                    </a:r>
                    <a:r>
                      <a:rPr lang="en-US" i="1" dirty="0" err="1">
                        <a:latin typeface="Yu Gothic" charset="-128"/>
                        <a:ea typeface="Yu Gothic" charset="-128"/>
                        <a:cs typeface="Yu Gothic" charset="-128"/>
                      </a:rPr>
                      <a:t>d</a:t>
                    </a:r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N/dS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i="1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)</a:t>
                    </a:r>
                    <a:endParaRPr lang="en-US" i="1" dirty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8752" y="298046"/>
                    <a:ext cx="223509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180" t="-10000" r="-190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/>
              <p:cNvSpPr txBox="1"/>
              <p:nvPr/>
            </p:nvSpPr>
            <p:spPr>
              <a:xfrm>
                <a:off x="2079280" y="4437916"/>
                <a:ext cx="66976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(codon substitutions per site)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1418692" y="1867597"/>
                <a:ext cx="305508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latin typeface="Yu Gothic" charset="-128"/>
                    <a:ea typeface="Yu Gothic" charset="-128"/>
                    <a:cs typeface="Yu Gothic" charset="-128"/>
                  </a:rPr>
                  <a:t>Expected pairwise </a:t>
                </a:r>
                <a:r>
                  <a:rPr lang="en-US" sz="2500" smtClean="0">
                    <a:latin typeface="Yu Gothic" charset="-128"/>
                    <a:ea typeface="Yu Gothic" charset="-128"/>
                    <a:cs typeface="Yu Gothic" charset="-128"/>
                  </a:rPr>
                  <a:t>amino-acid identity</a:t>
                </a:r>
                <a:endParaRPr lang="en-US" sz="25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953594" y="1378060"/>
                <a:ext cx="4070374" cy="1809304"/>
                <a:chOff x="5206189" y="5302733"/>
                <a:chExt cx="4070374" cy="1809304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5206189" y="5302733"/>
                  <a:ext cx="10406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Model</a:t>
                  </a:r>
                  <a:endParaRPr lang="en-US" sz="2200" b="1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298482" y="5669408"/>
                  <a:ext cx="3978081" cy="1442629"/>
                  <a:chOff x="5298482" y="5669408"/>
                  <a:chExt cx="3978081" cy="1442629"/>
                </a:xfrm>
              </p:grpSpPr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5298482" y="5669408"/>
                    <a:ext cx="1323552" cy="430887"/>
                    <a:chOff x="3547732" y="5860896"/>
                    <a:chExt cx="1323552" cy="430887"/>
                  </a:xfrm>
                </p:grpSpPr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354773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B5292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3758479" y="5860896"/>
                      <a:ext cx="1112805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err="1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ExpCM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298482" y="6681150"/>
                    <a:ext cx="3978081" cy="430887"/>
                    <a:chOff x="4512619" y="6248418"/>
                    <a:chExt cx="3978081" cy="430887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512619" y="6311760"/>
                      <a:ext cx="274964" cy="274964"/>
                    </a:xfrm>
                    <a:prstGeom prst="rect">
                      <a:avLst/>
                    </a:prstGeom>
                    <a:solidFill>
                      <a:srgbClr val="FA842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implied dN/dS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)</a:t>
                          </a:r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738519" y="6248418"/>
                          <a:ext cx="3752181" cy="430887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2110" t="-9859" r="-1136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298482" y="6007714"/>
                    <a:ext cx="1097528" cy="430887"/>
                    <a:chOff x="4574302" y="5854546"/>
                    <a:chExt cx="1097528" cy="430887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4574302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439FC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4785049" y="5854546"/>
                      <a:ext cx="88678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200" dirty="0" smtClean="0">
                          <a:latin typeface="Yu Gothic" charset="-128"/>
                          <a:ea typeface="Yu Gothic" charset="-128"/>
                          <a:cs typeface="Yu Gothic" charset="-128"/>
                        </a:rPr>
                        <a:t>GY94</a:t>
                      </a:r>
                      <a:endParaRPr lang="en-US" sz="2200" dirty="0">
                        <a:latin typeface="Yu Gothic" charset="-128"/>
                        <a:ea typeface="Yu Gothic" charset="-128"/>
                        <a:cs typeface="Yu Gothic" charset="-128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298482" y="6346020"/>
                    <a:ext cx="1823498" cy="430887"/>
                    <a:chOff x="6003223" y="5848196"/>
                    <a:chExt cx="1823498" cy="430887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003223" y="5919557"/>
                      <a:ext cx="274964" cy="274964"/>
                    </a:xfrm>
                    <a:prstGeom prst="rect">
                      <a:avLst/>
                    </a:prstGeom>
                    <a:solidFill>
                      <a:srgbClr val="75A88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TextBox 42"/>
                        <p:cNvSpPr txBox="1"/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200" dirty="0" smtClean="0">
                              <a:latin typeface="Yu Gothic" charset="-128"/>
                              <a:ea typeface="Yu Gothic" charset="-128"/>
                              <a:cs typeface="Yu Gothic" charset="-128"/>
                            </a:rPr>
                            <a:t>GY94 +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  <m:r>
                                <a:rPr lang="el-GR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oMath>
                          </a14:m>
                          <a:endParaRPr lang="en-US" sz="2200" dirty="0">
                            <a:latin typeface="Yu Gothic" charset="-128"/>
                            <a:ea typeface="Yu Gothic" charset="-128"/>
                            <a:cs typeface="Yu Gothic" charset="-128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3" name="TextBox 4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13972" y="5848196"/>
                          <a:ext cx="1612749" cy="430887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4924" t="-9859" b="-281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3271855" y="-1817157"/>
                <a:ext cx="628698" cy="2558434"/>
                <a:chOff x="3271855" y="-1783273"/>
                <a:chExt cx="628698" cy="255843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3271855" y="376385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0.46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365631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17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" r="74665"/>
                <a:stretch/>
              </p:blipFill>
              <p:spPr>
                <a:xfrm>
                  <a:off x="3406629" y="-1617984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113765" y="-1823332"/>
                <a:ext cx="628698" cy="2564609"/>
                <a:chOff x="5113765" y="-1783273"/>
                <a:chExt cx="628698" cy="256460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511376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0.36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203744" y="-1783273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28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7" r="57419"/>
                <a:stretch/>
              </p:blipFill>
              <p:spPr>
                <a:xfrm>
                  <a:off x="5204268" y="-1611809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1443762" y="-1800413"/>
                <a:ext cx="628698" cy="2541690"/>
                <a:chOff x="1443762" y="-1795973"/>
                <a:chExt cx="628698" cy="254169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1443762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0.91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73418" y="-17959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209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07" r="40319"/>
                <a:stretch/>
              </p:blipFill>
              <p:spPr>
                <a:xfrm>
                  <a:off x="1546625" y="-1647428"/>
                  <a:ext cx="422973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/>
              <p:cNvGrpSpPr/>
              <p:nvPr/>
            </p:nvGrpSpPr>
            <p:grpSpPr>
              <a:xfrm>
                <a:off x="8790873" y="-1823333"/>
                <a:ext cx="628698" cy="2564610"/>
                <a:chOff x="8790873" y="-1783273"/>
                <a:chExt cx="628698" cy="2564610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8790873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0.10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8820529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316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137" r="23959"/>
                <a:stretch/>
              </p:blipFill>
              <p:spPr>
                <a:xfrm>
                  <a:off x="8856858" y="-1611808"/>
                  <a:ext cx="404555" cy="23931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/>
              <p:cNvGrpSpPr/>
              <p:nvPr/>
            </p:nvGrpSpPr>
            <p:grpSpPr>
              <a:xfrm>
                <a:off x="6938905" y="-1846773"/>
                <a:ext cx="628698" cy="2523376"/>
                <a:chOff x="6938905" y="-1783273"/>
                <a:chExt cx="628698" cy="2523376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938905" y="370771"/>
                  <a:ext cx="628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0.14</a:t>
                  </a:r>
                  <a:endParaRPr lang="en-US" dirty="0">
                    <a:latin typeface="Yu Gothic" charset="-128"/>
                    <a:ea typeface="Yu Gothic" charset="-128"/>
                    <a:cs typeface="Yu Gothic" charset="-128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950747" y="-1783273"/>
                  <a:ext cx="56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Yu Gothic" charset="-128"/>
                      <a:ea typeface="Yu Gothic" charset="-128"/>
                      <a:cs typeface="Yu Gothic" charset="-128"/>
                    </a:rPr>
                    <a:t>193</a:t>
                  </a:r>
                </a:p>
              </p:txBody>
            </p:sp>
          </p:grp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0" r="40719"/>
            <a:stretch/>
          </p:blipFill>
          <p:spPr>
            <a:xfrm>
              <a:off x="7025690" y="-1690355"/>
              <a:ext cx="418953" cy="247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247726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Simulations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2956" y="1724916"/>
            <a:ext cx="10644086" cy="3098578"/>
            <a:chOff x="-212956" y="1724916"/>
            <a:chExt cx="10644086" cy="30985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8" b="34145"/>
            <a:stretch/>
          </p:blipFill>
          <p:spPr>
            <a:xfrm>
              <a:off x="203200" y="2053652"/>
              <a:ext cx="10058400" cy="1808469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12956" y="1724916"/>
              <a:ext cx="10644086" cy="3098578"/>
              <a:chOff x="-212956" y="1724916"/>
              <a:chExt cx="10644086" cy="3098578"/>
            </a:xfrm>
          </p:grpSpPr>
          <p:sp>
            <p:nvSpPr>
              <p:cNvPr id="3" name="TextBox 2"/>
              <p:cNvSpPr txBox="1"/>
              <p:nvPr/>
            </p:nvSpPr>
            <p:spPr>
              <a:xfrm rot="16200000">
                <a:off x="-848717" y="2572778"/>
                <a:ext cx="1917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Actual branch length</a:t>
                </a: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286256" y="4454162"/>
                <a:ext cx="42207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Yu Gothic" charset="-128"/>
                    <a:ea typeface="Yu Gothic" charset="-128"/>
                    <a:cs typeface="Yu Gothic" charset="-128"/>
                  </a:rPr>
                  <a:t>Branch length optimized by the model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69092" y="3859308"/>
                <a:ext cx="99762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endParaRPr lang="en-US" sz="1600" dirty="0" smtClean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820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741962" y="3859308"/>
                <a:ext cx="133555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GY94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GY94 +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306" y="3859308"/>
                    <a:ext cx="1335550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5232399" y="3854871"/>
                <a:ext cx="328421" cy="17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96370" y="3859308"/>
                <a:ext cx="180536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Yu Gothic" charset="-128"/>
                    <a:ea typeface="Yu Gothic" charset="-128"/>
                    <a:cs typeface="Yu Gothic" charset="-128"/>
                  </a:rPr>
                  <a:t>ExpCM</a:t>
                </a:r>
                <a:r>
                  <a:rPr lang="en-US" sz="1600" dirty="0" smtClean="0">
                    <a:latin typeface="Yu Gothic" charset="-128"/>
                    <a:ea typeface="Yu Gothic" charset="-128"/>
                    <a:cs typeface="Yu Gothic" charset="-128"/>
                  </a:rPr>
                  <a:t> averaged across sites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99607" y="1724916"/>
                <a:ext cx="9661993" cy="32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err="1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ExpCM</a:t>
                    </a:r>
                    <a:r>
                      <a:rPr lang="en-US" sz="1600" dirty="0" smtClean="0">
                        <a:latin typeface="Yu Gothic" charset="-128"/>
                        <a:ea typeface="Yu Gothic" charset="-128"/>
                        <a:cs typeface="Yu Gothic" charset="-128"/>
                      </a:rPr>
                      <a:t> averaged across sites+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Γ</m:t>
                        </m:r>
                        <m:r>
                          <a:rPr lang="el-GR" sz="160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𝜔</m:t>
                        </m:r>
                      </m:oMath>
                    </a14:m>
                    <a:endParaRPr lang="en-US" sz="1600" dirty="0" smtClean="0">
                      <a:latin typeface="Yu Gothic" charset="-128"/>
                      <a:ea typeface="Yu Gothic" charset="-128"/>
                      <a:cs typeface="Yu Gothic" charset="-128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1680" y="3859308"/>
                    <a:ext cx="1789450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83" t="-3125" r="-511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54333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40071</TotalTime>
  <Words>456</Words>
  <Application>Microsoft Macintosh PowerPoint</Application>
  <PresentationFormat>Widescreen</PresentationFormat>
  <Paragraphs>185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Yu Gothic</vt:lpstr>
      <vt:lpstr>Office Theme</vt:lpstr>
      <vt:lpstr>Experimentally Informed Site-Specific Substitution Models Substantially Deepen Divergence Estimates </vt:lpstr>
      <vt:lpstr>Notes</vt:lpstr>
      <vt:lpstr>MAIN FIGURES</vt:lpstr>
      <vt:lpstr>Model feature comparison</vt:lpstr>
      <vt:lpstr>PowerPoint Presentation</vt:lpstr>
      <vt:lpstr>Decay to stationary state</vt:lpstr>
      <vt:lpstr>PowerPoint Presentation</vt:lpstr>
      <vt:lpstr>Simulations</vt:lpstr>
      <vt:lpstr>PowerPoint Presentation</vt:lpstr>
      <vt:lpstr>Model Comparison Trees</vt:lpstr>
      <vt:lpstr>PowerPoint Presentation</vt:lpstr>
      <vt:lpstr>Competing effects</vt:lpstr>
      <vt:lpstr>PowerPoint Presentation</vt:lpstr>
      <vt:lpstr>`phylobayes`</vt:lpstr>
      <vt:lpstr>PowerPoint Presentation</vt:lpstr>
      <vt:lpstr>SUPPLEMENTAL FIGURES</vt:lpstr>
      <vt:lpstr>Preference Sets</vt:lpstr>
      <vt:lpstr>PowerPoint Presentation</vt:lpstr>
      <vt:lpstr>PowerPoint Presentation</vt:lpstr>
      <vt:lpstr>PowerPoint Presentation</vt:lpstr>
      <vt:lpstr>Full Experiments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Experimentally Informed Site-Specific Substitution Models Substantially Deepen Divergence Estimates </dc:title>
  <dc:creator>Sarah K. Hilton</dc:creator>
  <cp:lastModifiedBy>Sarah K. Hilton</cp:lastModifiedBy>
  <cp:revision>187</cp:revision>
  <dcterms:created xsi:type="dcterms:W3CDTF">2017-11-03T19:06:03Z</dcterms:created>
  <dcterms:modified xsi:type="dcterms:W3CDTF">2018-02-28T04:51:19Z</dcterms:modified>
</cp:coreProperties>
</file>